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9" r:id="rId5"/>
  </p:sldIdLst>
  <p:sldSz cx="7772400" cy="10058400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444"/>
    <a:srgbClr val="1B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62F725-44B0-4752-8856-E61BAB332067}" v="2" dt="2022-06-01T17:04:25.2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29" autoAdjust="0"/>
  </p:normalViewPr>
  <p:slideViewPr>
    <p:cSldViewPr snapToGrid="0">
      <p:cViewPr>
        <p:scale>
          <a:sx n="114" d="100"/>
          <a:sy n="114" d="100"/>
        </p:scale>
        <p:origin x="3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2E898-6B7E-4025-BE5B-FE42B55B0959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B603E-144F-4CB3-BB41-6551EB343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4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603E-144F-4CB3-BB41-6551EB343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30005-5B91-4F9C-9DF7-B382B0E2BC7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142703" y="8967019"/>
            <a:ext cx="1187245" cy="912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Venue Logo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9666B-287D-4FBD-A398-E7E7409E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C21A-BFC8-45F8-AFDF-36E38B9AF8A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91AD7-0DAB-4B5B-B12A-F31DB4343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82AA3-06CC-45E7-9D79-F7187BC30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800E-7EEC-4350-98CC-DB057E771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8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553FB8-C613-4EC5-9263-4609CC9B8A36}"/>
              </a:ext>
            </a:extLst>
          </p:cNvPr>
          <p:cNvSpPr/>
          <p:nvPr userDrawn="1"/>
        </p:nvSpPr>
        <p:spPr>
          <a:xfrm>
            <a:off x="123817" y="9820862"/>
            <a:ext cx="4419007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700">
                <a:solidFill>
                  <a:schemeClr val="tx1"/>
                </a:solidFill>
              </a:rPr>
              <a:t>©</a:t>
            </a:r>
            <a:r>
              <a:rPr lang="en-US" sz="800">
                <a:solidFill>
                  <a:schemeClr val="tx1"/>
                </a:solidFill>
                <a:latin typeface="+mn-lt"/>
              </a:rPr>
              <a:t>2022 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Encore Global LP or its subsidiaries. </a:t>
            </a:r>
            <a:r>
              <a:rPr lang="en-US" sz="800" dirty="0">
                <a:solidFill>
                  <a:schemeClr val="tx1"/>
                </a:solidFill>
                <a:latin typeface="+mn-lt"/>
              </a:rPr>
              <a:t>Proprietary and Confidential Information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7CCF64F-AC75-4842-AF9A-EF279A702211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788285385"/>
              </p:ext>
            </p:extLst>
          </p:nvPr>
        </p:nvGraphicFramePr>
        <p:xfrm>
          <a:off x="1295400" y="3302000"/>
          <a:ext cx="5181600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0" imgH="0" progId="Paint.Picture">
                  <p:embed/>
                </p:oleObj>
              </mc:Choice>
              <mc:Fallback>
                <p:oleObj name="Bitmap Image" r:id="rId3" imgW="0" imgH="0" progId="Paint.Picture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7CCF64F-AC75-4842-AF9A-EF279A702211}"/>
                          </a:ext>
                        </a:extLst>
                      </p:cNvPr>
                      <p:cNvPicPr/>
                      <p:nvPr/>
                    </p:nvPicPr>
                    <p:blipFill/>
                    <p:spPr>
                      <a:xfrm>
                        <a:off x="1295400" y="3302000"/>
                        <a:ext cx="5181600" cy="345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23819" y="88941"/>
            <a:ext cx="7526022" cy="803321"/>
          </a:xfrm>
          <a:prstGeom prst="rect">
            <a:avLst/>
          </a:prstGeom>
          <a:solidFill>
            <a:srgbClr val="1A1444"/>
          </a:solidFill>
          <a:ln>
            <a:solidFill>
              <a:srgbClr val="1A144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91010" y="101682"/>
            <a:ext cx="20366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EXHIBITOR SERVICES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97890"/>
              </p:ext>
            </p:extLst>
          </p:nvPr>
        </p:nvGraphicFramePr>
        <p:xfrm>
          <a:off x="127315" y="950529"/>
          <a:ext cx="7522527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047">
                  <a:extLst>
                    <a:ext uri="{9D8B030D-6E8A-4147-A177-3AD203B41FA5}">
                      <a16:colId xmlns:a16="http://schemas.microsoft.com/office/drawing/2014/main" val="2317798351"/>
                    </a:ext>
                  </a:extLst>
                </a:gridCol>
                <a:gridCol w="611917">
                  <a:extLst>
                    <a:ext uri="{9D8B030D-6E8A-4147-A177-3AD203B41FA5}">
                      <a16:colId xmlns:a16="http://schemas.microsoft.com/office/drawing/2014/main" val="521215625"/>
                    </a:ext>
                  </a:extLst>
                </a:gridCol>
                <a:gridCol w="805481">
                  <a:extLst>
                    <a:ext uri="{9D8B030D-6E8A-4147-A177-3AD203B41FA5}">
                      <a16:colId xmlns:a16="http://schemas.microsoft.com/office/drawing/2014/main" val="3642753330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944921249"/>
                    </a:ext>
                  </a:extLst>
                </a:gridCol>
                <a:gridCol w="632201">
                  <a:extLst>
                    <a:ext uri="{9D8B030D-6E8A-4147-A177-3AD203B41FA5}">
                      <a16:colId xmlns:a16="http://schemas.microsoft.com/office/drawing/2014/main" val="1792046413"/>
                    </a:ext>
                  </a:extLst>
                </a:gridCol>
                <a:gridCol w="1068370">
                  <a:extLst>
                    <a:ext uri="{9D8B030D-6E8A-4147-A177-3AD203B41FA5}">
                      <a16:colId xmlns:a16="http://schemas.microsoft.com/office/drawing/2014/main" val="3364359377"/>
                    </a:ext>
                  </a:extLst>
                </a:gridCol>
                <a:gridCol w="181702">
                  <a:extLst>
                    <a:ext uri="{9D8B030D-6E8A-4147-A177-3AD203B41FA5}">
                      <a16:colId xmlns:a16="http://schemas.microsoft.com/office/drawing/2014/main" val="812307102"/>
                    </a:ext>
                  </a:extLst>
                </a:gridCol>
                <a:gridCol w="428031">
                  <a:extLst>
                    <a:ext uri="{9D8B030D-6E8A-4147-A177-3AD203B41FA5}">
                      <a16:colId xmlns:a16="http://schemas.microsoft.com/office/drawing/2014/main" val="942762232"/>
                    </a:ext>
                  </a:extLst>
                </a:gridCol>
                <a:gridCol w="295656">
                  <a:extLst>
                    <a:ext uri="{9D8B030D-6E8A-4147-A177-3AD203B41FA5}">
                      <a16:colId xmlns:a16="http://schemas.microsoft.com/office/drawing/2014/main" val="1640314281"/>
                    </a:ext>
                  </a:extLst>
                </a:gridCol>
                <a:gridCol w="1042132">
                  <a:extLst>
                    <a:ext uri="{9D8B030D-6E8A-4147-A177-3AD203B41FA5}">
                      <a16:colId xmlns:a16="http://schemas.microsoft.com/office/drawing/2014/main" val="1623400819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NAME OF CONFERENCE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START DATE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END DATE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# OF</a:t>
                      </a:r>
                      <a:r>
                        <a:rPr lang="en-US" sz="80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EVENT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895814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19744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COMPANY NAME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ON-SITE CONTACT NAME &amp;</a:t>
                      </a:r>
                      <a:r>
                        <a:rPr lang="en-US" sz="80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NUMBER</a:t>
                      </a:r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ROOM/</a:t>
                      </a:r>
                      <a:r>
                        <a:rPr lang="en-US" sz="80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BOOTH NAME/NUMBER</a:t>
                      </a:r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40889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35143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BILLING ADDRESS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CITY &amp; STATE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ZIP CODE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94608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71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DELIVERY DATE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DELIVERY TIME </a:t>
                      </a:r>
                      <a:r>
                        <a:rPr lang="en-US" sz="80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             </a:t>
                      </a:r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PICKUP DATE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PICKUP TIME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153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2251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ORDERD BY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EMAIL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7344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205963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23819" y="3135860"/>
            <a:ext cx="7526022" cy="532281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Advanced</a:t>
            </a:r>
            <a:r>
              <a:rPr lang="en-US" sz="800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rates are available if order is placed10 days or more before show opening.</a:t>
            </a:r>
          </a:p>
          <a:p>
            <a:pPr algn="ctr"/>
            <a:r>
              <a:rPr lang="en-US" sz="800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 completed form to th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Encore Representative listed above.  </a:t>
            </a:r>
          </a:p>
          <a:p>
            <a:pPr algn="ctr"/>
            <a:r>
              <a:rPr lang="en-US" sz="800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Once 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request </a:t>
            </a:r>
            <a:r>
              <a:rPr lang="en-US" sz="800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 is submitted, an Encore Representative will contact you for an official order review and signature.</a:t>
            </a:r>
          </a:p>
          <a:p>
            <a:pPr algn="ctr"/>
            <a:r>
              <a:rPr lang="en-US" sz="800" baseline="0" dirty="0"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are all daily rates. Labor charges, sales tax, loss damage waiver, and service charges may apply.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061742"/>
              </p:ext>
            </p:extLst>
          </p:nvPr>
        </p:nvGraphicFramePr>
        <p:xfrm>
          <a:off x="126322" y="3668141"/>
          <a:ext cx="7525429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4459">
                  <a:extLst>
                    <a:ext uri="{9D8B030D-6E8A-4147-A177-3AD203B41FA5}">
                      <a16:colId xmlns:a16="http://schemas.microsoft.com/office/drawing/2014/main" val="316150790"/>
                    </a:ext>
                  </a:extLst>
                </a:gridCol>
                <a:gridCol w="899210">
                  <a:extLst>
                    <a:ext uri="{9D8B030D-6E8A-4147-A177-3AD203B41FA5}">
                      <a16:colId xmlns:a16="http://schemas.microsoft.com/office/drawing/2014/main" val="960303279"/>
                    </a:ext>
                  </a:extLst>
                </a:gridCol>
                <a:gridCol w="2250880">
                  <a:extLst>
                    <a:ext uri="{9D8B030D-6E8A-4147-A177-3AD203B41FA5}">
                      <a16:colId xmlns:a16="http://schemas.microsoft.com/office/drawing/2014/main" val="3698809855"/>
                    </a:ext>
                  </a:extLst>
                </a:gridCol>
                <a:gridCol w="2250880">
                  <a:extLst>
                    <a:ext uri="{9D8B030D-6E8A-4147-A177-3AD203B41FA5}">
                      <a16:colId xmlns:a16="http://schemas.microsoft.com/office/drawing/2014/main" val="10901847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PROJECTION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QUANTITY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ADVANCED RATE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REGULAR</a:t>
                      </a:r>
                      <a:r>
                        <a:rPr lang="en-US" sz="1000" baseline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RATE</a:t>
                      </a:r>
                      <a:endParaRPr lang="en-US" sz="10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1A1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39896"/>
                  </a:ext>
                </a:extLst>
              </a:tr>
              <a:tr h="20859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LCD PROJECTOR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81304"/>
                  </a:ext>
                </a:extLst>
              </a:tr>
              <a:tr h="20859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TRIPOD SCREEN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334372"/>
                  </a:ext>
                </a:extLst>
              </a:tr>
              <a:tr h="20859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25’ HDMI 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048627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015431"/>
              </p:ext>
            </p:extLst>
          </p:nvPr>
        </p:nvGraphicFramePr>
        <p:xfrm>
          <a:off x="123819" y="4707265"/>
          <a:ext cx="7526021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3742">
                  <a:extLst>
                    <a:ext uri="{9D8B030D-6E8A-4147-A177-3AD203B41FA5}">
                      <a16:colId xmlns:a16="http://schemas.microsoft.com/office/drawing/2014/main" val="316150790"/>
                    </a:ext>
                  </a:extLst>
                </a:gridCol>
                <a:gridCol w="909073">
                  <a:extLst>
                    <a:ext uri="{9D8B030D-6E8A-4147-A177-3AD203B41FA5}">
                      <a16:colId xmlns:a16="http://schemas.microsoft.com/office/drawing/2014/main" val="960303279"/>
                    </a:ext>
                  </a:extLst>
                </a:gridCol>
                <a:gridCol w="2251603">
                  <a:extLst>
                    <a:ext uri="{9D8B030D-6E8A-4147-A177-3AD203B41FA5}">
                      <a16:colId xmlns:a16="http://schemas.microsoft.com/office/drawing/2014/main" val="3698809855"/>
                    </a:ext>
                  </a:extLst>
                </a:gridCol>
                <a:gridCol w="2251603">
                  <a:extLst>
                    <a:ext uri="{9D8B030D-6E8A-4147-A177-3AD203B41FA5}">
                      <a16:colId xmlns:a16="http://schemas.microsoft.com/office/drawing/2014/main" val="3547001516"/>
                    </a:ext>
                  </a:extLst>
                </a:gridCol>
              </a:tblGrid>
              <a:tr h="1271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MONITOR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QUANTITY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ADVANCED RATE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REGULAR</a:t>
                      </a:r>
                      <a:r>
                        <a:rPr lang="en-US" sz="1000" baseline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RATE</a:t>
                      </a:r>
                      <a:endParaRPr lang="en-US" sz="10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1A1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39896"/>
                  </a:ext>
                </a:extLst>
              </a:tr>
              <a:tr h="16947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42” MONITOR</a:t>
                      </a:r>
                      <a:r>
                        <a:rPr lang="en-US" sz="100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TABLETOP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81304"/>
                  </a:ext>
                </a:extLst>
              </a:tr>
              <a:tr h="16947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55” 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334372"/>
                  </a:ext>
                </a:extLst>
              </a:tr>
              <a:tr h="16947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65” 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048627"/>
                  </a:ext>
                </a:extLst>
              </a:tr>
              <a:tr h="16947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FLOOR 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444457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282379"/>
              </p:ext>
            </p:extLst>
          </p:nvPr>
        </p:nvGraphicFramePr>
        <p:xfrm>
          <a:off x="123818" y="5978196"/>
          <a:ext cx="7526021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3742">
                  <a:extLst>
                    <a:ext uri="{9D8B030D-6E8A-4147-A177-3AD203B41FA5}">
                      <a16:colId xmlns:a16="http://schemas.microsoft.com/office/drawing/2014/main" val="316150790"/>
                    </a:ext>
                  </a:extLst>
                </a:gridCol>
                <a:gridCol w="909073">
                  <a:extLst>
                    <a:ext uri="{9D8B030D-6E8A-4147-A177-3AD203B41FA5}">
                      <a16:colId xmlns:a16="http://schemas.microsoft.com/office/drawing/2014/main" val="960303279"/>
                    </a:ext>
                  </a:extLst>
                </a:gridCol>
                <a:gridCol w="2251603">
                  <a:extLst>
                    <a:ext uri="{9D8B030D-6E8A-4147-A177-3AD203B41FA5}">
                      <a16:colId xmlns:a16="http://schemas.microsoft.com/office/drawing/2014/main" val="3698809855"/>
                    </a:ext>
                  </a:extLst>
                </a:gridCol>
                <a:gridCol w="2251603">
                  <a:extLst>
                    <a:ext uri="{9D8B030D-6E8A-4147-A177-3AD203B41FA5}">
                      <a16:colId xmlns:a16="http://schemas.microsoft.com/office/drawing/2014/main" val="3547001516"/>
                    </a:ext>
                  </a:extLst>
                </a:gridCol>
              </a:tblGrid>
              <a:tr h="127103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QUANTITY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ADVANCED RATE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REGULAR</a:t>
                      </a:r>
                      <a:r>
                        <a:rPr lang="en-US" sz="1000" baseline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RATE</a:t>
                      </a:r>
                      <a:endParaRPr lang="en-US" sz="10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1A1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39896"/>
                  </a:ext>
                </a:extLst>
              </a:tr>
              <a:tr h="16947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POWERED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81304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171212"/>
              </p:ext>
            </p:extLst>
          </p:nvPr>
        </p:nvGraphicFramePr>
        <p:xfrm>
          <a:off x="123817" y="6528701"/>
          <a:ext cx="752602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3743">
                  <a:extLst>
                    <a:ext uri="{9D8B030D-6E8A-4147-A177-3AD203B41FA5}">
                      <a16:colId xmlns:a16="http://schemas.microsoft.com/office/drawing/2014/main" val="316150790"/>
                    </a:ext>
                  </a:extLst>
                </a:gridCol>
                <a:gridCol w="909073">
                  <a:extLst>
                    <a:ext uri="{9D8B030D-6E8A-4147-A177-3AD203B41FA5}">
                      <a16:colId xmlns:a16="http://schemas.microsoft.com/office/drawing/2014/main" val="960303279"/>
                    </a:ext>
                  </a:extLst>
                </a:gridCol>
                <a:gridCol w="2251603">
                  <a:extLst>
                    <a:ext uri="{9D8B030D-6E8A-4147-A177-3AD203B41FA5}">
                      <a16:colId xmlns:a16="http://schemas.microsoft.com/office/drawing/2014/main" val="3698809855"/>
                    </a:ext>
                  </a:extLst>
                </a:gridCol>
                <a:gridCol w="2251603">
                  <a:extLst>
                    <a:ext uri="{9D8B030D-6E8A-4147-A177-3AD203B41FA5}">
                      <a16:colId xmlns:a16="http://schemas.microsoft.com/office/drawing/2014/main" val="3547001516"/>
                    </a:ext>
                  </a:extLst>
                </a:gridCol>
              </a:tblGrid>
              <a:tr h="1271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INTERNET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QUANTITY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ADVANCED RATE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REGULAR</a:t>
                      </a:r>
                      <a:r>
                        <a:rPr lang="en-US" sz="1000" baseline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RATE</a:t>
                      </a:r>
                      <a:endParaRPr lang="en-US" sz="10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1A1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39896"/>
                  </a:ext>
                </a:extLst>
              </a:tr>
              <a:tr h="16947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SIMPLE WIFI CONNECTION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$18 Per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81304"/>
                  </a:ext>
                </a:extLst>
              </a:tr>
              <a:tr h="16947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SUPERIOR WIFI CONNECTION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$27 Per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245688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289742"/>
              </p:ext>
            </p:extLst>
          </p:nvPr>
        </p:nvGraphicFramePr>
        <p:xfrm>
          <a:off x="123817" y="7327235"/>
          <a:ext cx="752602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3743">
                  <a:extLst>
                    <a:ext uri="{9D8B030D-6E8A-4147-A177-3AD203B41FA5}">
                      <a16:colId xmlns:a16="http://schemas.microsoft.com/office/drawing/2014/main" val="316150790"/>
                    </a:ext>
                  </a:extLst>
                </a:gridCol>
                <a:gridCol w="909073">
                  <a:extLst>
                    <a:ext uri="{9D8B030D-6E8A-4147-A177-3AD203B41FA5}">
                      <a16:colId xmlns:a16="http://schemas.microsoft.com/office/drawing/2014/main" val="960303279"/>
                    </a:ext>
                  </a:extLst>
                </a:gridCol>
                <a:gridCol w="2251603">
                  <a:extLst>
                    <a:ext uri="{9D8B030D-6E8A-4147-A177-3AD203B41FA5}">
                      <a16:colId xmlns:a16="http://schemas.microsoft.com/office/drawing/2014/main" val="3698809855"/>
                    </a:ext>
                  </a:extLst>
                </a:gridCol>
                <a:gridCol w="2251603">
                  <a:extLst>
                    <a:ext uri="{9D8B030D-6E8A-4147-A177-3AD203B41FA5}">
                      <a16:colId xmlns:a16="http://schemas.microsoft.com/office/drawing/2014/main" val="3547001516"/>
                    </a:ext>
                  </a:extLst>
                </a:gridCol>
              </a:tblGrid>
              <a:tr h="1271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POWER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QUANTITY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ADVANCED RATE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REGULAR</a:t>
                      </a:r>
                      <a:r>
                        <a:rPr lang="en-US" sz="1000" baseline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RATE</a:t>
                      </a:r>
                      <a:endParaRPr lang="en-US" sz="10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1A1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39896"/>
                  </a:ext>
                </a:extLst>
              </a:tr>
              <a:tr h="16947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6' Edison AC 6-Out Power Strip</a:t>
                      </a:r>
                    </a:p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25' Edison AC 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81304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95008" y="9085808"/>
            <a:ext cx="3372092" cy="578892"/>
          </a:xfrm>
          <a:prstGeom prst="rect">
            <a:avLst/>
          </a:prstGeom>
          <a:solidFill>
            <a:srgbClr val="1A1444"/>
          </a:solidFill>
          <a:ln>
            <a:solidFill>
              <a:srgbClr val="1A144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03994"/>
              </p:ext>
            </p:extLst>
          </p:nvPr>
        </p:nvGraphicFramePr>
        <p:xfrm>
          <a:off x="123818" y="8124833"/>
          <a:ext cx="7526021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3742">
                  <a:extLst>
                    <a:ext uri="{9D8B030D-6E8A-4147-A177-3AD203B41FA5}">
                      <a16:colId xmlns:a16="http://schemas.microsoft.com/office/drawing/2014/main" val="316150790"/>
                    </a:ext>
                  </a:extLst>
                </a:gridCol>
                <a:gridCol w="909073">
                  <a:extLst>
                    <a:ext uri="{9D8B030D-6E8A-4147-A177-3AD203B41FA5}">
                      <a16:colId xmlns:a16="http://schemas.microsoft.com/office/drawing/2014/main" val="960303279"/>
                    </a:ext>
                  </a:extLst>
                </a:gridCol>
                <a:gridCol w="2251603">
                  <a:extLst>
                    <a:ext uri="{9D8B030D-6E8A-4147-A177-3AD203B41FA5}">
                      <a16:colId xmlns:a16="http://schemas.microsoft.com/office/drawing/2014/main" val="3698809855"/>
                    </a:ext>
                  </a:extLst>
                </a:gridCol>
                <a:gridCol w="2251603">
                  <a:extLst>
                    <a:ext uri="{9D8B030D-6E8A-4147-A177-3AD203B41FA5}">
                      <a16:colId xmlns:a16="http://schemas.microsoft.com/office/drawing/2014/main" val="3547001516"/>
                    </a:ext>
                  </a:extLst>
                </a:gridCol>
              </a:tblGrid>
              <a:tr h="1271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MISCELLANEOUS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QUANTITY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ADVANCED RATE</a:t>
                      </a:r>
                    </a:p>
                  </a:txBody>
                  <a:tcPr>
                    <a:solidFill>
                      <a:srgbClr val="1A1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REGULAR</a:t>
                      </a:r>
                      <a:r>
                        <a:rPr lang="en-US" sz="1000" baseline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RATE</a:t>
                      </a:r>
                      <a:endParaRPr lang="en-US" sz="10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1A1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39896"/>
                  </a:ext>
                </a:extLst>
              </a:tr>
              <a:tr h="16947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LAPTOP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81304"/>
                  </a:ext>
                </a:extLst>
              </a:tr>
              <a:tr h="16947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POST-IT FLIPCHART 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24568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923"/>
            <a:ext cx="2652767" cy="6121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6560" y="382970"/>
            <a:ext cx="2081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NAME:</a:t>
            </a:r>
          </a:p>
          <a:p>
            <a:r>
              <a:rPr lang="en-US" sz="10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816" y="9162008"/>
            <a:ext cx="33432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Experiencing Technical Difficulties On Site </a:t>
            </a:r>
          </a:p>
          <a:p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Contact Encore At </a:t>
            </a:r>
            <a:r>
              <a:rPr lang="en-US" sz="10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210-800-4900</a:t>
            </a:r>
          </a:p>
          <a:p>
            <a:endParaRPr lang="en-US" sz="10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7499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86CCD80E04B743A5345EAE215BB392" ma:contentTypeVersion="0" ma:contentTypeDescription="Create a new document." ma:contentTypeScope="" ma:versionID="6905420367cf65a87c794e344ac2c5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9FE375-1B4D-44B3-9355-B21F766B9D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4288D1-4D02-4CF4-B20C-B94134A3AD41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839DBE4-C409-4452-8BEE-7F74770997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279</Words>
  <Application>Microsoft Office PowerPoint</Application>
  <PresentationFormat>Custom</PresentationFormat>
  <Paragraphs>90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</vt:lpstr>
      <vt:lpstr>default layout</vt:lpstr>
      <vt:lpstr>Bitmap Image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Levine</dc:creator>
  <cp:lastModifiedBy>Luis Resto</cp:lastModifiedBy>
  <cp:revision>55</cp:revision>
  <dcterms:modified xsi:type="dcterms:W3CDTF">2023-02-14T15:29:07Z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0x0101000686CCD80E04B743A5345EAE215BB392</vt:lpwstr>
  </property>
</Properties>
</file>