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6"/>
  </p:notesMasterIdLst>
  <p:sldIdLst>
    <p:sldId id="259" r:id="rId5"/>
  </p:sldIdLst>
  <p:sldSz cx="7772400" cy="10058400"/>
  <p:notesSz cx="6858000" cy="9144000"/>
  <p:defaultTextStyle/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1444"/>
    <a:srgbClr val="1B75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E62F725-44B0-4752-8856-E61BAB332067}" v="2" dt="2022-06-01T17:04:25.23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229" autoAdjust="0"/>
  </p:normalViewPr>
  <p:slideViewPr>
    <p:cSldViewPr snapToGrid="0">
      <p:cViewPr>
        <p:scale>
          <a:sx n="114" d="100"/>
          <a:sy n="114" d="100"/>
        </p:scale>
        <p:origin x="39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E2E898-6B7E-4025-BE5B-FE42B55B0959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6788" y="1143000"/>
            <a:ext cx="23844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FB603E-144F-4CB3-BB41-6551EB3430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346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FB603E-144F-4CB3-BB41-6551EB34306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795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6430005-5B91-4F9C-9DF7-B382B0E2BC7D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6142703" y="8967019"/>
            <a:ext cx="1187245" cy="9124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Insert Venue Logo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69666B-287D-4FBD-A398-E7E7409ECA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FC21A-BFC8-45F8-AFDF-36E38B9AF8AE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491AD7-0DAB-4B5B-B12A-F31DB43439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982AA3-06CC-45E7-9D79-F7187BC30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2800E-7EEC-4350-98CC-DB057E771B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887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A553FB8-C613-4EC5-9263-4609CC9B8A36}"/>
              </a:ext>
            </a:extLst>
          </p:cNvPr>
          <p:cNvSpPr/>
          <p:nvPr userDrawn="1"/>
        </p:nvSpPr>
        <p:spPr>
          <a:xfrm>
            <a:off x="123817" y="9820862"/>
            <a:ext cx="4419007" cy="123111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/>
          <a:p>
            <a:r>
              <a:rPr lang="en-US" sz="700">
                <a:solidFill>
                  <a:schemeClr val="tx1"/>
                </a:solidFill>
              </a:rPr>
              <a:t>©</a:t>
            </a:r>
            <a:r>
              <a:rPr lang="en-US" sz="800">
                <a:solidFill>
                  <a:schemeClr val="tx1"/>
                </a:solidFill>
                <a:latin typeface="+mn-lt"/>
              </a:rPr>
              <a:t>2022 </a:t>
            </a:r>
            <a:r>
              <a:rPr lang="en-US" sz="8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Encore Global LP or its subsidiaries. </a:t>
            </a:r>
            <a:r>
              <a:rPr lang="en-US" sz="800" dirty="0">
                <a:solidFill>
                  <a:schemeClr val="tx1"/>
                </a:solidFill>
                <a:latin typeface="+mn-lt"/>
              </a:rPr>
              <a:t>Proprietary and Confidential Information </a:t>
            </a: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47CCF64F-AC75-4842-AF9A-EF279A702211}"/>
              </a:ext>
            </a:extLst>
          </p:cNvPr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788285385"/>
              </p:ext>
            </p:extLst>
          </p:nvPr>
        </p:nvGraphicFramePr>
        <p:xfrm>
          <a:off x="1295400" y="3302000"/>
          <a:ext cx="5181600" cy="345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3" imgW="0" imgH="0" progId="Paint.Picture">
                  <p:embed/>
                </p:oleObj>
              </mc:Choice>
              <mc:Fallback>
                <p:oleObj name="Bitmap Image" r:id="rId3" imgW="0" imgH="0" progId="Paint.Picture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47CCF64F-AC75-4842-AF9A-EF279A702211}"/>
                          </a:ext>
                        </a:extLst>
                      </p:cNvPr>
                      <p:cNvPicPr/>
                      <p:nvPr/>
                    </p:nvPicPr>
                    <p:blipFill/>
                    <p:spPr>
                      <a:xfrm>
                        <a:off x="1295400" y="3302000"/>
                        <a:ext cx="5181600" cy="3454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>
          <a:xfrm>
            <a:off x="123819" y="88941"/>
            <a:ext cx="7526022" cy="803321"/>
          </a:xfrm>
          <a:prstGeom prst="rect">
            <a:avLst/>
          </a:prstGeom>
          <a:solidFill>
            <a:srgbClr val="1A1444"/>
          </a:solidFill>
          <a:ln>
            <a:solidFill>
              <a:srgbClr val="1A144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591010" y="101682"/>
            <a:ext cx="203660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EXHIBITOR SERVICES</a:t>
            </a: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4497890"/>
              </p:ext>
            </p:extLst>
          </p:nvPr>
        </p:nvGraphicFramePr>
        <p:xfrm>
          <a:off x="127315" y="950529"/>
          <a:ext cx="7522527" cy="2133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20047">
                  <a:extLst>
                    <a:ext uri="{9D8B030D-6E8A-4147-A177-3AD203B41FA5}">
                      <a16:colId xmlns:a16="http://schemas.microsoft.com/office/drawing/2014/main" val="2317798351"/>
                    </a:ext>
                  </a:extLst>
                </a:gridCol>
                <a:gridCol w="611917">
                  <a:extLst>
                    <a:ext uri="{9D8B030D-6E8A-4147-A177-3AD203B41FA5}">
                      <a16:colId xmlns:a16="http://schemas.microsoft.com/office/drawing/2014/main" val="521215625"/>
                    </a:ext>
                  </a:extLst>
                </a:gridCol>
                <a:gridCol w="805481">
                  <a:extLst>
                    <a:ext uri="{9D8B030D-6E8A-4147-A177-3AD203B41FA5}">
                      <a16:colId xmlns:a16="http://schemas.microsoft.com/office/drawing/2014/main" val="3642753330"/>
                    </a:ext>
                  </a:extLst>
                </a:gridCol>
                <a:gridCol w="536990">
                  <a:extLst>
                    <a:ext uri="{9D8B030D-6E8A-4147-A177-3AD203B41FA5}">
                      <a16:colId xmlns:a16="http://schemas.microsoft.com/office/drawing/2014/main" val="2944921249"/>
                    </a:ext>
                  </a:extLst>
                </a:gridCol>
                <a:gridCol w="632201">
                  <a:extLst>
                    <a:ext uri="{9D8B030D-6E8A-4147-A177-3AD203B41FA5}">
                      <a16:colId xmlns:a16="http://schemas.microsoft.com/office/drawing/2014/main" val="1792046413"/>
                    </a:ext>
                  </a:extLst>
                </a:gridCol>
                <a:gridCol w="1068370">
                  <a:extLst>
                    <a:ext uri="{9D8B030D-6E8A-4147-A177-3AD203B41FA5}">
                      <a16:colId xmlns:a16="http://schemas.microsoft.com/office/drawing/2014/main" val="3364359377"/>
                    </a:ext>
                  </a:extLst>
                </a:gridCol>
                <a:gridCol w="181702">
                  <a:extLst>
                    <a:ext uri="{9D8B030D-6E8A-4147-A177-3AD203B41FA5}">
                      <a16:colId xmlns:a16="http://schemas.microsoft.com/office/drawing/2014/main" val="812307102"/>
                    </a:ext>
                  </a:extLst>
                </a:gridCol>
                <a:gridCol w="428031">
                  <a:extLst>
                    <a:ext uri="{9D8B030D-6E8A-4147-A177-3AD203B41FA5}">
                      <a16:colId xmlns:a16="http://schemas.microsoft.com/office/drawing/2014/main" val="942762232"/>
                    </a:ext>
                  </a:extLst>
                </a:gridCol>
                <a:gridCol w="295656">
                  <a:extLst>
                    <a:ext uri="{9D8B030D-6E8A-4147-A177-3AD203B41FA5}">
                      <a16:colId xmlns:a16="http://schemas.microsoft.com/office/drawing/2014/main" val="1640314281"/>
                    </a:ext>
                  </a:extLst>
                </a:gridCol>
                <a:gridCol w="1042132">
                  <a:extLst>
                    <a:ext uri="{9D8B030D-6E8A-4147-A177-3AD203B41FA5}">
                      <a16:colId xmlns:a16="http://schemas.microsoft.com/office/drawing/2014/main" val="1623400819"/>
                    </a:ext>
                  </a:extLst>
                </a:gridCol>
              </a:tblGrid>
              <a:tr h="0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NAME OF CONFERENCE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8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START DATE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END DATE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8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# OF</a:t>
                      </a:r>
                      <a:r>
                        <a:rPr lang="en-US" sz="800" baseline="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EVENT DAYS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8895814"/>
                  </a:ext>
                </a:extLst>
              </a:tr>
              <a:tr h="0">
                <a:tc gridSpan="5">
                  <a:txBody>
                    <a:bodyPr/>
                    <a:lstStyle/>
                    <a:p>
                      <a:pPr algn="ctr"/>
                      <a:endParaRPr lang="en-US" sz="8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en-US" sz="8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baseline="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4197442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COMPANY NAME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ON-SITE CONTACT NAME &amp;</a:t>
                      </a:r>
                      <a:r>
                        <a:rPr lang="en-US" sz="800" baseline="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NUMBER</a:t>
                      </a:r>
                      <a:endParaRPr lang="en-US" sz="8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8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ROOM/</a:t>
                      </a:r>
                      <a:r>
                        <a:rPr lang="en-US" sz="800" baseline="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BOOTH NAME/NUMBER</a:t>
                      </a:r>
                      <a:endParaRPr lang="en-US" sz="8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5408891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endParaRPr lang="en-US" sz="8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en-US" sz="8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8351430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BILLING ADDRESS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8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CITY &amp; STATE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ZIP CODE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4946080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pPr algn="ctr"/>
                      <a:endParaRPr lang="en-US" sz="8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endParaRPr lang="en-US" sz="8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sz="8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67128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DELIVERY DATE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DELIVERY TIME </a:t>
                      </a:r>
                      <a:r>
                        <a:rPr lang="en-US" sz="800" baseline="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               </a:t>
                      </a:r>
                      <a:endParaRPr lang="en-US" sz="8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8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PICKUP DATE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PICKUP TIME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8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11533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en-US" sz="8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en-US" sz="8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en-US" sz="8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5225104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ORDERD BY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8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EMAIL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PHONE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9973444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endParaRPr lang="en-US" sz="8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endParaRPr lang="en-US" sz="8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endParaRPr lang="en-US" sz="8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2205963"/>
                  </a:ext>
                </a:extLst>
              </a:tr>
            </a:tbl>
          </a:graphicData>
        </a:graphic>
      </p:graphicFrame>
      <p:sp>
        <p:nvSpPr>
          <p:cNvPr id="19" name="Rectangle 18"/>
          <p:cNvSpPr/>
          <p:nvPr/>
        </p:nvSpPr>
        <p:spPr>
          <a:xfrm>
            <a:off x="123819" y="3135860"/>
            <a:ext cx="7526022" cy="532281"/>
          </a:xfrm>
          <a:prstGeom prst="rect">
            <a:avLst/>
          </a:prstGeom>
          <a:solidFill>
            <a:srgbClr val="1B75BC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Advanced</a:t>
            </a:r>
            <a:r>
              <a:rPr lang="en-US" sz="800" baseline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rates are available if order is placed10 days or more before show opening.</a:t>
            </a:r>
          </a:p>
          <a:p>
            <a:pPr algn="ctr"/>
            <a:r>
              <a:rPr lang="en-US" sz="800" baseline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Email completed form to th</a:t>
            </a:r>
            <a:r>
              <a:rPr lang="en-US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 Encore Representative listed above.  </a:t>
            </a:r>
          </a:p>
          <a:p>
            <a:pPr algn="ctr"/>
            <a:r>
              <a:rPr lang="en-US" sz="800" baseline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Once </a:t>
            </a:r>
            <a:r>
              <a:rPr lang="en-US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this request </a:t>
            </a:r>
            <a:r>
              <a:rPr lang="en-US" sz="800" baseline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form is submitted, an Encore Representative will contact you for an official order review and signature.</a:t>
            </a:r>
          </a:p>
          <a:p>
            <a:pPr algn="ctr"/>
            <a:r>
              <a:rPr lang="en-US" sz="800" baseline="0" dirty="0">
                <a:solidFill>
                  <a:srgbClr val="FFFF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This are all daily rates. Labor charges, sales tax, loss damage waiver, and service charges may apply.</a:t>
            </a:r>
          </a:p>
        </p:txBody>
      </p: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0061742"/>
              </p:ext>
            </p:extLst>
          </p:nvPr>
        </p:nvGraphicFramePr>
        <p:xfrm>
          <a:off x="126322" y="3668141"/>
          <a:ext cx="7525429" cy="975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24459">
                  <a:extLst>
                    <a:ext uri="{9D8B030D-6E8A-4147-A177-3AD203B41FA5}">
                      <a16:colId xmlns:a16="http://schemas.microsoft.com/office/drawing/2014/main" val="316150790"/>
                    </a:ext>
                  </a:extLst>
                </a:gridCol>
                <a:gridCol w="899210">
                  <a:extLst>
                    <a:ext uri="{9D8B030D-6E8A-4147-A177-3AD203B41FA5}">
                      <a16:colId xmlns:a16="http://schemas.microsoft.com/office/drawing/2014/main" val="960303279"/>
                    </a:ext>
                  </a:extLst>
                </a:gridCol>
                <a:gridCol w="2250880">
                  <a:extLst>
                    <a:ext uri="{9D8B030D-6E8A-4147-A177-3AD203B41FA5}">
                      <a16:colId xmlns:a16="http://schemas.microsoft.com/office/drawing/2014/main" val="3698809855"/>
                    </a:ext>
                  </a:extLst>
                </a:gridCol>
                <a:gridCol w="2250880">
                  <a:extLst>
                    <a:ext uri="{9D8B030D-6E8A-4147-A177-3AD203B41FA5}">
                      <a16:colId xmlns:a16="http://schemas.microsoft.com/office/drawing/2014/main" val="109018474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PROJECTION</a:t>
                      </a:r>
                    </a:p>
                  </a:txBody>
                  <a:tcPr>
                    <a:solidFill>
                      <a:srgbClr val="1A144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QUANTITY</a:t>
                      </a:r>
                    </a:p>
                  </a:txBody>
                  <a:tcPr>
                    <a:solidFill>
                      <a:srgbClr val="1A144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ADVANCED RATE</a:t>
                      </a:r>
                    </a:p>
                  </a:txBody>
                  <a:tcPr>
                    <a:solidFill>
                      <a:srgbClr val="1A144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REGULAR</a:t>
                      </a:r>
                      <a:r>
                        <a:rPr lang="en-US" sz="1000" baseline="0" dirty="0">
                          <a:solidFill>
                            <a:schemeClr val="bg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RATE</a:t>
                      </a:r>
                      <a:endParaRPr lang="en-US" sz="1000" dirty="0">
                        <a:solidFill>
                          <a:schemeClr val="bg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solidFill>
                      <a:srgbClr val="1A144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4839896"/>
                  </a:ext>
                </a:extLst>
              </a:tr>
              <a:tr h="208590"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LCD PROJECTOR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5% Discount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$460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081304"/>
                  </a:ext>
                </a:extLst>
              </a:tr>
              <a:tr h="208590"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TRIPOD SCREEN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5% Discount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$100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8334372"/>
                  </a:ext>
                </a:extLst>
              </a:tr>
              <a:tr h="208590"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25’ HDMI CABLE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5% Discount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$28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8048627"/>
                  </a:ext>
                </a:extLst>
              </a:tr>
            </a:tbl>
          </a:graphicData>
        </a:graphic>
      </p:graphicFrame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9015431"/>
              </p:ext>
            </p:extLst>
          </p:nvPr>
        </p:nvGraphicFramePr>
        <p:xfrm>
          <a:off x="123819" y="4707265"/>
          <a:ext cx="7526021" cy="121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13742">
                  <a:extLst>
                    <a:ext uri="{9D8B030D-6E8A-4147-A177-3AD203B41FA5}">
                      <a16:colId xmlns:a16="http://schemas.microsoft.com/office/drawing/2014/main" val="316150790"/>
                    </a:ext>
                  </a:extLst>
                </a:gridCol>
                <a:gridCol w="909073">
                  <a:extLst>
                    <a:ext uri="{9D8B030D-6E8A-4147-A177-3AD203B41FA5}">
                      <a16:colId xmlns:a16="http://schemas.microsoft.com/office/drawing/2014/main" val="960303279"/>
                    </a:ext>
                  </a:extLst>
                </a:gridCol>
                <a:gridCol w="2251603">
                  <a:extLst>
                    <a:ext uri="{9D8B030D-6E8A-4147-A177-3AD203B41FA5}">
                      <a16:colId xmlns:a16="http://schemas.microsoft.com/office/drawing/2014/main" val="3698809855"/>
                    </a:ext>
                  </a:extLst>
                </a:gridCol>
                <a:gridCol w="2251603">
                  <a:extLst>
                    <a:ext uri="{9D8B030D-6E8A-4147-A177-3AD203B41FA5}">
                      <a16:colId xmlns:a16="http://schemas.microsoft.com/office/drawing/2014/main" val="3547001516"/>
                    </a:ext>
                  </a:extLst>
                </a:gridCol>
              </a:tblGrid>
              <a:tr h="127103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MONITOR</a:t>
                      </a:r>
                    </a:p>
                  </a:txBody>
                  <a:tcPr>
                    <a:solidFill>
                      <a:srgbClr val="1A144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QUANTITY</a:t>
                      </a:r>
                    </a:p>
                  </a:txBody>
                  <a:tcPr>
                    <a:solidFill>
                      <a:srgbClr val="1A144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ADVANCED RATE</a:t>
                      </a:r>
                    </a:p>
                  </a:txBody>
                  <a:tcPr>
                    <a:solidFill>
                      <a:srgbClr val="1A144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REGULAR</a:t>
                      </a:r>
                      <a:r>
                        <a:rPr lang="en-US" sz="1000" baseline="0" dirty="0">
                          <a:solidFill>
                            <a:schemeClr val="bg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RATE</a:t>
                      </a:r>
                      <a:endParaRPr lang="en-US" sz="1000" dirty="0">
                        <a:solidFill>
                          <a:schemeClr val="bg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solidFill>
                      <a:srgbClr val="1A144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4839896"/>
                  </a:ext>
                </a:extLst>
              </a:tr>
              <a:tr h="169470"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42” MONITOR</a:t>
                      </a:r>
                      <a:r>
                        <a:rPr lang="en-US" sz="1000" baseline="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TABLETOP</a:t>
                      </a:r>
                      <a:endParaRPr lang="en-US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5% Discount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$510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081304"/>
                  </a:ext>
                </a:extLst>
              </a:tr>
              <a:tr h="169470"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55” MONITOR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5% Discount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$700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8334372"/>
                  </a:ext>
                </a:extLst>
              </a:tr>
              <a:tr h="169470"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65” MONITOR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5% Discount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$830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8048627"/>
                  </a:ext>
                </a:extLst>
              </a:tr>
              <a:tr h="169470"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FLOOR STAND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5% Discount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$80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8444457"/>
                  </a:ext>
                </a:extLst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5282379"/>
              </p:ext>
            </p:extLst>
          </p:nvPr>
        </p:nvGraphicFramePr>
        <p:xfrm>
          <a:off x="123818" y="5978196"/>
          <a:ext cx="7526021" cy="487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13742">
                  <a:extLst>
                    <a:ext uri="{9D8B030D-6E8A-4147-A177-3AD203B41FA5}">
                      <a16:colId xmlns:a16="http://schemas.microsoft.com/office/drawing/2014/main" val="316150790"/>
                    </a:ext>
                  </a:extLst>
                </a:gridCol>
                <a:gridCol w="909073">
                  <a:extLst>
                    <a:ext uri="{9D8B030D-6E8A-4147-A177-3AD203B41FA5}">
                      <a16:colId xmlns:a16="http://schemas.microsoft.com/office/drawing/2014/main" val="960303279"/>
                    </a:ext>
                  </a:extLst>
                </a:gridCol>
                <a:gridCol w="2251603">
                  <a:extLst>
                    <a:ext uri="{9D8B030D-6E8A-4147-A177-3AD203B41FA5}">
                      <a16:colId xmlns:a16="http://schemas.microsoft.com/office/drawing/2014/main" val="3698809855"/>
                    </a:ext>
                  </a:extLst>
                </a:gridCol>
                <a:gridCol w="2251603">
                  <a:extLst>
                    <a:ext uri="{9D8B030D-6E8A-4147-A177-3AD203B41FA5}">
                      <a16:colId xmlns:a16="http://schemas.microsoft.com/office/drawing/2014/main" val="3547001516"/>
                    </a:ext>
                  </a:extLst>
                </a:gridCol>
              </a:tblGrid>
              <a:tr h="127103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solidFill>
                      <a:srgbClr val="1A144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QUANTITY</a:t>
                      </a:r>
                    </a:p>
                  </a:txBody>
                  <a:tcPr>
                    <a:solidFill>
                      <a:srgbClr val="1A144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ADVANCED RATE</a:t>
                      </a:r>
                    </a:p>
                  </a:txBody>
                  <a:tcPr>
                    <a:solidFill>
                      <a:srgbClr val="1A144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REGULAR</a:t>
                      </a:r>
                      <a:r>
                        <a:rPr lang="en-US" sz="1000" baseline="0" dirty="0">
                          <a:solidFill>
                            <a:schemeClr val="bg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RATE</a:t>
                      </a:r>
                      <a:endParaRPr lang="en-US" sz="1000" dirty="0">
                        <a:solidFill>
                          <a:schemeClr val="bg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solidFill>
                      <a:srgbClr val="1A144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4839896"/>
                  </a:ext>
                </a:extLst>
              </a:tr>
              <a:tr h="169470"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POWERED SPEAKER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5% Discount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$155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081304"/>
                  </a:ext>
                </a:extLst>
              </a:tr>
            </a:tbl>
          </a:graphicData>
        </a:graphic>
      </p:graphicFrame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0171212"/>
              </p:ext>
            </p:extLst>
          </p:nvPr>
        </p:nvGraphicFramePr>
        <p:xfrm>
          <a:off x="123817" y="6528701"/>
          <a:ext cx="7526022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13743">
                  <a:extLst>
                    <a:ext uri="{9D8B030D-6E8A-4147-A177-3AD203B41FA5}">
                      <a16:colId xmlns:a16="http://schemas.microsoft.com/office/drawing/2014/main" val="316150790"/>
                    </a:ext>
                  </a:extLst>
                </a:gridCol>
                <a:gridCol w="909073">
                  <a:extLst>
                    <a:ext uri="{9D8B030D-6E8A-4147-A177-3AD203B41FA5}">
                      <a16:colId xmlns:a16="http://schemas.microsoft.com/office/drawing/2014/main" val="960303279"/>
                    </a:ext>
                  </a:extLst>
                </a:gridCol>
                <a:gridCol w="2251603">
                  <a:extLst>
                    <a:ext uri="{9D8B030D-6E8A-4147-A177-3AD203B41FA5}">
                      <a16:colId xmlns:a16="http://schemas.microsoft.com/office/drawing/2014/main" val="3698809855"/>
                    </a:ext>
                  </a:extLst>
                </a:gridCol>
                <a:gridCol w="2251603">
                  <a:extLst>
                    <a:ext uri="{9D8B030D-6E8A-4147-A177-3AD203B41FA5}">
                      <a16:colId xmlns:a16="http://schemas.microsoft.com/office/drawing/2014/main" val="3547001516"/>
                    </a:ext>
                  </a:extLst>
                </a:gridCol>
              </a:tblGrid>
              <a:tr h="127103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INTERNET</a:t>
                      </a:r>
                    </a:p>
                  </a:txBody>
                  <a:tcPr>
                    <a:solidFill>
                      <a:srgbClr val="1A144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QUANTITY</a:t>
                      </a:r>
                    </a:p>
                  </a:txBody>
                  <a:tcPr>
                    <a:solidFill>
                      <a:srgbClr val="1A144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ADVANCED RATE</a:t>
                      </a:r>
                    </a:p>
                  </a:txBody>
                  <a:tcPr>
                    <a:solidFill>
                      <a:srgbClr val="1A144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REGULAR</a:t>
                      </a:r>
                      <a:r>
                        <a:rPr lang="en-US" sz="1000" baseline="0" dirty="0">
                          <a:solidFill>
                            <a:schemeClr val="bg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RATE</a:t>
                      </a:r>
                      <a:endParaRPr lang="en-US" sz="1000" dirty="0">
                        <a:solidFill>
                          <a:schemeClr val="bg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solidFill>
                      <a:srgbClr val="1A144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4839896"/>
                  </a:ext>
                </a:extLst>
              </a:tr>
              <a:tr h="169470"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SIMPLE WIFI CONNECTION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$18 Per Device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081304"/>
                  </a:ext>
                </a:extLst>
              </a:tr>
              <a:tr h="169470"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SUPERIOR WIFI CONNECTION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$27 Per Device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0245688"/>
                  </a:ext>
                </a:extLst>
              </a:tr>
            </a:tbl>
          </a:graphicData>
        </a:graphic>
      </p:graphicFrame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3289742"/>
              </p:ext>
            </p:extLst>
          </p:nvPr>
        </p:nvGraphicFramePr>
        <p:xfrm>
          <a:off x="123817" y="7327235"/>
          <a:ext cx="7526022" cy="640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13743">
                  <a:extLst>
                    <a:ext uri="{9D8B030D-6E8A-4147-A177-3AD203B41FA5}">
                      <a16:colId xmlns:a16="http://schemas.microsoft.com/office/drawing/2014/main" val="316150790"/>
                    </a:ext>
                  </a:extLst>
                </a:gridCol>
                <a:gridCol w="909073">
                  <a:extLst>
                    <a:ext uri="{9D8B030D-6E8A-4147-A177-3AD203B41FA5}">
                      <a16:colId xmlns:a16="http://schemas.microsoft.com/office/drawing/2014/main" val="960303279"/>
                    </a:ext>
                  </a:extLst>
                </a:gridCol>
                <a:gridCol w="2251603">
                  <a:extLst>
                    <a:ext uri="{9D8B030D-6E8A-4147-A177-3AD203B41FA5}">
                      <a16:colId xmlns:a16="http://schemas.microsoft.com/office/drawing/2014/main" val="3698809855"/>
                    </a:ext>
                  </a:extLst>
                </a:gridCol>
                <a:gridCol w="2251603">
                  <a:extLst>
                    <a:ext uri="{9D8B030D-6E8A-4147-A177-3AD203B41FA5}">
                      <a16:colId xmlns:a16="http://schemas.microsoft.com/office/drawing/2014/main" val="3547001516"/>
                    </a:ext>
                  </a:extLst>
                </a:gridCol>
              </a:tblGrid>
              <a:tr h="127103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POWER</a:t>
                      </a:r>
                    </a:p>
                  </a:txBody>
                  <a:tcPr>
                    <a:solidFill>
                      <a:srgbClr val="1A144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QUANTITY</a:t>
                      </a:r>
                    </a:p>
                  </a:txBody>
                  <a:tcPr>
                    <a:solidFill>
                      <a:srgbClr val="1A144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ADVANCED RATE</a:t>
                      </a:r>
                    </a:p>
                  </a:txBody>
                  <a:tcPr>
                    <a:solidFill>
                      <a:srgbClr val="1A144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REGULAR</a:t>
                      </a:r>
                      <a:r>
                        <a:rPr lang="en-US" sz="1000" baseline="0" dirty="0">
                          <a:solidFill>
                            <a:schemeClr val="bg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RATE</a:t>
                      </a:r>
                      <a:endParaRPr lang="en-US" sz="1000" dirty="0">
                        <a:solidFill>
                          <a:schemeClr val="bg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solidFill>
                      <a:srgbClr val="1A144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4839896"/>
                  </a:ext>
                </a:extLst>
              </a:tr>
              <a:tr h="169470"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6' Edison AC 6-Out Power Strip</a:t>
                      </a:r>
                    </a:p>
                    <a:p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25' Edison AC Cable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5% Discount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$49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081304"/>
                  </a:ext>
                </a:extLst>
              </a:tr>
            </a:tbl>
          </a:graphicData>
        </a:graphic>
      </p:graphicFrame>
      <p:sp>
        <p:nvSpPr>
          <p:cNvPr id="35" name="Rectangle 34"/>
          <p:cNvSpPr/>
          <p:nvPr/>
        </p:nvSpPr>
        <p:spPr>
          <a:xfrm>
            <a:off x="95008" y="9085808"/>
            <a:ext cx="3372092" cy="578892"/>
          </a:xfrm>
          <a:prstGeom prst="rect">
            <a:avLst/>
          </a:prstGeom>
          <a:solidFill>
            <a:srgbClr val="1A1444"/>
          </a:solidFill>
          <a:ln>
            <a:solidFill>
              <a:srgbClr val="1A144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5403994"/>
              </p:ext>
            </p:extLst>
          </p:nvPr>
        </p:nvGraphicFramePr>
        <p:xfrm>
          <a:off x="123818" y="8124833"/>
          <a:ext cx="7526021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13742">
                  <a:extLst>
                    <a:ext uri="{9D8B030D-6E8A-4147-A177-3AD203B41FA5}">
                      <a16:colId xmlns:a16="http://schemas.microsoft.com/office/drawing/2014/main" val="316150790"/>
                    </a:ext>
                  </a:extLst>
                </a:gridCol>
                <a:gridCol w="909073">
                  <a:extLst>
                    <a:ext uri="{9D8B030D-6E8A-4147-A177-3AD203B41FA5}">
                      <a16:colId xmlns:a16="http://schemas.microsoft.com/office/drawing/2014/main" val="960303279"/>
                    </a:ext>
                  </a:extLst>
                </a:gridCol>
                <a:gridCol w="2251603">
                  <a:extLst>
                    <a:ext uri="{9D8B030D-6E8A-4147-A177-3AD203B41FA5}">
                      <a16:colId xmlns:a16="http://schemas.microsoft.com/office/drawing/2014/main" val="3698809855"/>
                    </a:ext>
                  </a:extLst>
                </a:gridCol>
                <a:gridCol w="2251603">
                  <a:extLst>
                    <a:ext uri="{9D8B030D-6E8A-4147-A177-3AD203B41FA5}">
                      <a16:colId xmlns:a16="http://schemas.microsoft.com/office/drawing/2014/main" val="3547001516"/>
                    </a:ext>
                  </a:extLst>
                </a:gridCol>
              </a:tblGrid>
              <a:tr h="127103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MISCELLANEOUS</a:t>
                      </a:r>
                    </a:p>
                  </a:txBody>
                  <a:tcPr>
                    <a:solidFill>
                      <a:srgbClr val="1A144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QUANTITY</a:t>
                      </a:r>
                    </a:p>
                  </a:txBody>
                  <a:tcPr>
                    <a:solidFill>
                      <a:srgbClr val="1A144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ADVANCED RATE</a:t>
                      </a:r>
                    </a:p>
                  </a:txBody>
                  <a:tcPr>
                    <a:solidFill>
                      <a:srgbClr val="1A144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REGULAR</a:t>
                      </a:r>
                      <a:r>
                        <a:rPr lang="en-US" sz="1000" baseline="0" dirty="0">
                          <a:solidFill>
                            <a:schemeClr val="bg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RATE</a:t>
                      </a:r>
                      <a:endParaRPr lang="en-US" sz="1000" dirty="0">
                        <a:solidFill>
                          <a:schemeClr val="bg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solidFill>
                      <a:srgbClr val="1A144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4839896"/>
                  </a:ext>
                </a:extLst>
              </a:tr>
              <a:tr h="169470"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LAPTOP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5% Discount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$255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081304"/>
                  </a:ext>
                </a:extLst>
              </a:tr>
              <a:tr h="169470"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POST-IT FLIPCHART PACKAGE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N/A</a:t>
                      </a:r>
                      <a:endParaRPr lang="en-US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$98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0245688"/>
                  </a:ext>
                </a:extLst>
              </a:tr>
            </a:tbl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0923"/>
            <a:ext cx="2652767" cy="61215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546560" y="382970"/>
            <a:ext cx="20810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rgbClr val="FF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NAME:</a:t>
            </a:r>
          </a:p>
          <a:p>
            <a:r>
              <a:rPr lang="en-US" sz="1000" dirty="0">
                <a:solidFill>
                  <a:srgbClr val="FF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EMAIL: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3816" y="9162008"/>
            <a:ext cx="334328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If You Are Experiencing Technical Difficulties On Site </a:t>
            </a:r>
          </a:p>
          <a:p>
            <a:r>
              <a:rPr lang="en-US" sz="1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Please Contact Encore At </a:t>
            </a:r>
            <a:r>
              <a:rPr lang="en-US" sz="1000" dirty="0">
                <a:solidFill>
                  <a:srgbClr val="FF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210-800-4900</a:t>
            </a:r>
          </a:p>
          <a:p>
            <a:endParaRPr lang="en-US" sz="1000" dirty="0">
              <a:solidFill>
                <a:srgbClr val="FF00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074995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layou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Arab" typeface="Arial"/>
      </a:majorFont>
      <a:minorFont>
        <a:latin typeface="Calibri"/>
        <a:ea typeface=""/>
        <a:cs typeface=""/>
        <a:font script="Arab" typeface="Arial"/>
      </a:minorFont>
    </a:fontScheme>
    <a:fmtScheme name="Office">
      <a:fillStyleLst>
        <a:solidFill>
          <a:schemeClr val="bg1">
            <a:alpha val="0"/>
          </a:schemeClr>
        </a:solidFill>
        <a:gradFill/>
        <a:gradFill/>
      </a:fillStyleLst>
      <a:lnStyleLst>
        <a:ln/>
        <a:ln/>
        <a:ln/>
      </a:lnStyleLst>
      <a:effectStyleLst>
        <a:effectStyle>
          <a:effectLst/>
        </a:effectStyle>
        <a:effectStyle>
          <a:effectLst/>
        </a:effectStyle>
        <a:effectStyle>
          <a:effectLst/>
          <a:scene3d>
            <a:camera prst="orthographicFront"/>
            <a:lightRig rig="threePt" dir="t"/>
          </a:scene3d>
        </a:effectStyle>
      </a:effectStyleLst>
      <a:bgFillStyleLst>
        <a:solidFill>
          <a:schemeClr val="bg1">
            <a:alpha val="0"/>
          </a:schemeClr>
        </a:solidFill>
        <a:gradFill/>
        <a:gradFill/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686CCD80E04B743A5345EAE215BB392" ma:contentTypeVersion="0" ma:contentTypeDescription="Create a new document." ma:contentTypeScope="" ma:versionID="6905420367cf65a87c794e344ac2c583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0967b7be50301903c78f9c39c6fd9af8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A9FE375-1B4D-44B3-9355-B21F766B9D8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44288D1-4D02-4CF4-B20C-B94134A3AD41}">
  <ds:schemaRefs>
    <ds:schemaRef ds:uri="http://purl.org/dc/elements/1.1/"/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purl.org/dc/terms/"/>
    <ds:schemaRef ds:uri="http://schemas.microsoft.com/office/2006/documentManagement/types"/>
    <ds:schemaRef ds:uri="http://www.w3.org/XML/1998/namespace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D839DBE4-C409-4452-8BEE-7F747709979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2598</TotalTime>
  <Words>279</Words>
  <Application>Microsoft Office PowerPoint</Application>
  <PresentationFormat>Custom</PresentationFormat>
  <Paragraphs>90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Open Sans</vt:lpstr>
      <vt:lpstr>default layout</vt:lpstr>
      <vt:lpstr>Bitmap Image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 Levine</dc:creator>
  <cp:lastModifiedBy>Luis Resto</cp:lastModifiedBy>
  <cp:revision>55</cp:revision>
  <dcterms:modified xsi:type="dcterms:W3CDTF">2023-02-14T15:29:07Z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0x0101000686CCD80E04B743A5345EAE215BB392</vt:lpwstr>
  </property>
</Properties>
</file>